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6858000" cx="12192000"/>
  <p:notesSz cx="6858000" cy="9144000"/>
  <p:embeddedFontLst>
    <p:embeddedFont>
      <p:font typeface="Robo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5" roundtripDataSignature="AMtx7mjbeExUQdZvjkX2OHZ+NSExZQXU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22" Type="http://schemas.openxmlformats.org/officeDocument/2006/relationships/slide" Target="slides/slide18.xml"/><Relationship Id="rId44" Type="http://schemas.openxmlformats.org/officeDocument/2006/relationships/font" Target="fonts/Roboto-boldItalic.fntdata"/><Relationship Id="rId21" Type="http://schemas.openxmlformats.org/officeDocument/2006/relationships/slide" Target="slides/slide17.xml"/><Relationship Id="rId43" Type="http://schemas.openxmlformats.org/officeDocument/2006/relationships/font" Target="fonts/Roboto-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DOFr4uCRdyw71XIuOE1jQc0TIeO6Owehy0YQyuej9l8/edit?usp=gmail" TargetMode="External"/><Relationship Id="rId3" Type="http://schemas.openxmlformats.org/officeDocument/2006/relationships/hyperlink" Target="https://docs.google.com/spreadsheets/d/1DOFr4uCRdyw71XIuOE1jQc0TIeO6Owehy0YQyuej9l8/edit?usp=gmail" TargetMode="External"/><Relationship Id="rId4" Type="http://schemas.openxmlformats.org/officeDocument/2006/relationships/hyperlink" Target="https://docs.google.com/spreadsheets/d/1DOFr4uCRdyw71XIuOE1jQc0TIeO6Owehy0YQyuej9l8/edit#gid=546921390" TargetMode="External"/><Relationship Id="rId5" Type="http://schemas.openxmlformats.org/officeDocument/2006/relationships/hyperlink" Target="https://docs.google.com/document/d/1CpqDUSeUYz9WFMCk66s0hEsDaUTYR5LFtKMJj9hmXZQ/ed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&gt;&gt;&gt;&gt;  Add website address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&gt;&gt;&gt;&gt;  Add map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https://docs.google.com/spreadsheets/d/1DOFr4uCRdyw71XIuOE1jQc0TIeO6Owehy0YQyuej9l8/edit?usp=gmail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https://docs.google.com/spreadsheets/d/1DOFr4uCRdyw71XIuOE1jQc0TIeO6Owehy0YQyuej9l8/edit?usp=gmail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https://docs.google.com/spreadsheets/d/1DOFr4uCRdyw71XIuOE1jQc0TIeO6Owehy0YQyuej9l8/edit#gid=546921390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https://docs.google.com/document/d/1CpqDUSeUYz9WFMCk66s0hEsDaUTYR5LFtKMJj9hmXZQ/edit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15c251fb55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315c251fb55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g315c251fb55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162d60ed45_0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3162d60ed45_0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g3162d60ed45_0_2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 min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Financial – TBC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actually change the current financial slide to high level expenses breakdown and show the community how their HOA fee is being calculated?</a:t>
            </a:r>
            <a:b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a thought, because the community should have over 1000 houses and they would want to know why do they need to pay that much and how much did they actually get spent.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~Flora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535b832f1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31535b832f1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 min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Financial – TBC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actually change the current financial slide to high level expenses breakdown and show the community how their HOA fee is being calculated?</a:t>
            </a:r>
            <a:b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a thought, because the community should have over 1000 houses and they would want to know why do they need to pay that much and how much did they actually get spent.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~Flora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g31535b832f1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5dc32ea0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315dc32ea0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g315dc32ea0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17e58b599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317e58b599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g317e58b599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5dc32ea0f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315dc32ea0f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g315dc32ea0f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15dc32ea0f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315dc32ea0f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g315dc32ea0f_0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62d60ed45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3162d60ed45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g3162d60ed45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2min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br>
              <a:rPr lang="en-US"/>
            </a:br>
            <a:br>
              <a:rPr lang="en-US"/>
            </a:br>
            <a:r>
              <a:rPr b="1" lang="en-US" sz="1200">
                <a:solidFill>
                  <a:schemeClr val="lt1"/>
                </a:solidFill>
              </a:rPr>
              <a:t>Introduction (Jon)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Call to order and appointment of recording secretary (Chris)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</a:rPr>
              <a:t>Report of Interim Board (Chris)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62d60ed45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g3162d60ed45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g3162d60ed45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62d60ed45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3162d60ed45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g3162d60ed45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162d60ed45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3162d60ed45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5" name="Google Shape;275;g3162d60ed45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162d60ed45_0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3162d60ed45_0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g3162d60ed45_0_1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162d60ed45_0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3162d60ed45_0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3162d60ed45_0_1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162d60ed45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3162d60ed45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g3162d60ed45_0_1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62d60ed45_0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3162d60ed45_0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g3162d60ed45_0_1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162d60ed45_0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3162d60ed45_0_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g3162d60ed45_0_2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6min</a:t>
            </a:r>
            <a:endParaRPr/>
          </a:p>
        </p:txBody>
      </p:sp>
      <p:sp>
        <p:nvSpPr>
          <p:cNvPr id="99" name="Google Shape;9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162d60ed45_0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g3162d60ed45_0_2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4" name="Google Shape;344;g3162d60ed45_0_2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" name="Google Shape;351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162d60ed45_0_2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3162d60ed45_0_2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g3162d60ed45_0_2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162d60ed45_0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g3162d60ed45_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8" name="Google Shape;398;g3162d60ed45_0_2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53398bcee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953398bcee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953398bcee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89a75d6999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389a75d6999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6min</a:t>
            </a:r>
            <a:endParaRPr/>
          </a:p>
        </p:txBody>
      </p:sp>
      <p:sp>
        <p:nvSpPr>
          <p:cNvPr id="411" name="Google Shape;411;g389a75d6999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6min</a:t>
            </a:r>
            <a:endParaRPr/>
          </a:p>
        </p:txBody>
      </p:sp>
      <p:sp>
        <p:nvSpPr>
          <p:cNvPr id="106" name="Google Shape;10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15min – (1-2 min per board member) + 2min tro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4 - Election of Directors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 members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Overall board structure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 slide per person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114" name="Google Shape;11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15min – (1-2 min per board member) + 2min tro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4 - Election of Directors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 members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Overall board structure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 slide per person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122" name="Google Shape;12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15min – (1-2 min per board member) + 2min tro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4 - Election of Directors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Board members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Overall board structure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 slide per person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130" name="Google Shape;13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 min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Financial – TBC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actually change the current financial slide to high level expenses breakdown and show the community how their HOA fee is being calculated?</a:t>
            </a:r>
            <a:b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a thought, because the community should have over 1000 houses and they would want to know why do they need to pay that much and how much did they actually get spent.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~Flora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 min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Financial – TBC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actually change the current financial slide to high level expenses breakdown and show the community how their HOA fee is being calculated?</a:t>
            </a:r>
            <a:b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a thought, because the community should have over 1000 houses and they would want to know why do they need to pay that much and how much did they actually get spent.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~Flora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162d60ed45_0_150"/>
          <p:cNvSpPr/>
          <p:nvPr/>
        </p:nvSpPr>
        <p:spPr>
          <a:xfrm flipH="1">
            <a:off x="10995300" y="5661233"/>
            <a:ext cx="1196700" cy="1196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g3162d60ed45_0_150"/>
          <p:cNvSpPr/>
          <p:nvPr/>
        </p:nvSpPr>
        <p:spPr>
          <a:xfrm flipH="1">
            <a:off x="10995300" y="5661167"/>
            <a:ext cx="1196700" cy="1196700"/>
          </a:xfrm>
          <a:prstGeom prst="round1Rect">
            <a:avLst>
              <a:gd fmla="val 16667" name="adj"/>
            </a:avLst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g3162d60ed45_0_150"/>
          <p:cNvSpPr txBox="1"/>
          <p:nvPr>
            <p:ph type="ctrTitle"/>
          </p:nvPr>
        </p:nvSpPr>
        <p:spPr>
          <a:xfrm>
            <a:off x="520700" y="2425700"/>
            <a:ext cx="109629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7" name="Google Shape;17;g3162d60ed45_0_150"/>
          <p:cNvSpPr txBox="1"/>
          <p:nvPr>
            <p:ph idx="1" type="subTitle"/>
          </p:nvPr>
        </p:nvSpPr>
        <p:spPr>
          <a:xfrm>
            <a:off x="520700" y="3718840"/>
            <a:ext cx="109629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g3162d60ed45_0_150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62d60ed45_0_186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g3162d60ed45_0_186"/>
          <p:cNvSpPr/>
          <p:nvPr/>
        </p:nvSpPr>
        <p:spPr>
          <a:xfrm rot="5400000">
            <a:off x="2595233" y="3356900"/>
            <a:ext cx="68571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162d60ed45_0_186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6" name="Google Shape;66;g3162d60ed45_0_186"/>
          <p:cNvSpPr txBox="1"/>
          <p:nvPr>
            <p:ph idx="1" type="subTitle"/>
          </p:nvPr>
        </p:nvSpPr>
        <p:spPr>
          <a:xfrm>
            <a:off x="354000" y="3705956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7" name="Google Shape;67;g3162d60ed45_0_186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g3162d60ed45_0_186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162d60ed45_0_193"/>
          <p:cNvSpPr txBox="1"/>
          <p:nvPr/>
        </p:nvSpPr>
        <p:spPr>
          <a:xfrm flipH="1" rot="10800000">
            <a:off x="0" y="-100"/>
            <a:ext cx="12192000" cy="6261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162d60ed45_0_193"/>
          <p:cNvSpPr/>
          <p:nvPr/>
        </p:nvSpPr>
        <p:spPr>
          <a:xfrm flipH="1" rot="10800000">
            <a:off x="0" y="6163733"/>
            <a:ext cx="12192000" cy="987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162d60ed45_0_193"/>
          <p:cNvSpPr txBox="1"/>
          <p:nvPr>
            <p:ph idx="1" type="body"/>
          </p:nvPr>
        </p:nvSpPr>
        <p:spPr>
          <a:xfrm>
            <a:off x="76200" y="6262433"/>
            <a:ext cx="111759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73" name="Google Shape;73;g3162d60ed45_0_193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62d60ed45_0_198"/>
          <p:cNvSpPr txBox="1"/>
          <p:nvPr>
            <p:ph hasCustomPrompt="1" type="title"/>
          </p:nvPr>
        </p:nvSpPr>
        <p:spPr>
          <a:xfrm>
            <a:off x="634000" y="1678033"/>
            <a:ext cx="109629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g3162d60ed45_0_198"/>
          <p:cNvSpPr txBox="1"/>
          <p:nvPr>
            <p:ph idx="1" type="body"/>
          </p:nvPr>
        </p:nvSpPr>
        <p:spPr>
          <a:xfrm>
            <a:off x="634000" y="4406167"/>
            <a:ext cx="109629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77" name="Google Shape;77;g3162d60ed45_0_198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62d60ed45_0_202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3162d60ed45_0_20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/>
        </p:txBody>
      </p:sp>
      <p:sp>
        <p:nvSpPr>
          <p:cNvPr id="21" name="Google Shape;21;g3162d60ed45_0_20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2" name="Google Shape;22;g3162d60ed45_0_20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g3162d60ed45_0_20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g3162d60ed45_0_20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162d60ed45_0_2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/>
        </p:txBody>
      </p:sp>
      <p:sp>
        <p:nvSpPr>
          <p:cNvPr id="27" name="Google Shape;27;g3162d60ed45_0_210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8" name="Google Shape;28;g3162d60ed45_0_210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9" name="Google Shape;29;g3162d60ed45_0_2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g3162d60ed45_0_2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g3162d60ed45_0_2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162d60ed45_0_156"/>
          <p:cNvSpPr txBox="1"/>
          <p:nvPr>
            <p:ph type="title"/>
          </p:nvPr>
        </p:nvSpPr>
        <p:spPr>
          <a:xfrm>
            <a:off x="614600" y="2753800"/>
            <a:ext cx="109629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4" name="Google Shape;34;g3162d60ed45_0_156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162d60ed45_0_159"/>
          <p:cNvSpPr/>
          <p:nvPr/>
        </p:nvSpPr>
        <p:spPr>
          <a:xfrm flipH="1" rot="10800000">
            <a:off x="0" y="2247900"/>
            <a:ext cx="12192000" cy="46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g3162d60ed45_0_159"/>
          <p:cNvSpPr/>
          <p:nvPr/>
        </p:nvSpPr>
        <p:spPr>
          <a:xfrm>
            <a:off x="0" y="2248000"/>
            <a:ext cx="12192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g3162d60ed45_0_159"/>
          <p:cNvSpPr txBox="1"/>
          <p:nvPr>
            <p:ph type="title"/>
          </p:nvPr>
        </p:nvSpPr>
        <p:spPr>
          <a:xfrm>
            <a:off x="629200" y="984967"/>
            <a:ext cx="10962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/>
        </p:txBody>
      </p:sp>
      <p:sp>
        <p:nvSpPr>
          <p:cNvPr id="39" name="Google Shape;39;g3162d60ed45_0_159"/>
          <p:cNvSpPr txBox="1"/>
          <p:nvPr>
            <p:ph idx="1" type="body"/>
          </p:nvPr>
        </p:nvSpPr>
        <p:spPr>
          <a:xfrm>
            <a:off x="629200" y="2558767"/>
            <a:ext cx="10962900" cy="3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g3162d60ed45_0_159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162d60ed45_0_165"/>
          <p:cNvSpPr/>
          <p:nvPr/>
        </p:nvSpPr>
        <p:spPr>
          <a:xfrm flipH="1" rot="10800000">
            <a:off x="0" y="2247900"/>
            <a:ext cx="12192000" cy="461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g3162d60ed45_0_165"/>
          <p:cNvSpPr/>
          <p:nvPr/>
        </p:nvSpPr>
        <p:spPr>
          <a:xfrm>
            <a:off x="0" y="2248000"/>
            <a:ext cx="12192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3162d60ed45_0_165"/>
          <p:cNvSpPr txBox="1"/>
          <p:nvPr>
            <p:ph type="title"/>
          </p:nvPr>
        </p:nvSpPr>
        <p:spPr>
          <a:xfrm>
            <a:off x="629200" y="984967"/>
            <a:ext cx="10962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/>
        </p:txBody>
      </p:sp>
      <p:sp>
        <p:nvSpPr>
          <p:cNvPr id="45" name="Google Shape;45;g3162d60ed45_0_165"/>
          <p:cNvSpPr txBox="1"/>
          <p:nvPr>
            <p:ph idx="1" type="body"/>
          </p:nvPr>
        </p:nvSpPr>
        <p:spPr>
          <a:xfrm>
            <a:off x="629200" y="2558767"/>
            <a:ext cx="5333100" cy="3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6" name="Google Shape;46;g3162d60ed45_0_165"/>
          <p:cNvSpPr txBox="1"/>
          <p:nvPr>
            <p:ph idx="2" type="body"/>
          </p:nvPr>
        </p:nvSpPr>
        <p:spPr>
          <a:xfrm>
            <a:off x="6259000" y="2558767"/>
            <a:ext cx="5333100" cy="3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7" name="Google Shape;47;g3162d60ed45_0_165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162d60ed45_0_172"/>
          <p:cNvSpPr/>
          <p:nvPr/>
        </p:nvSpPr>
        <p:spPr>
          <a:xfrm flipH="1" rot="10800000">
            <a:off x="0" y="875100"/>
            <a:ext cx="12192000" cy="598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3162d60ed45_0_172"/>
          <p:cNvSpPr/>
          <p:nvPr/>
        </p:nvSpPr>
        <p:spPr>
          <a:xfrm>
            <a:off x="0" y="875133"/>
            <a:ext cx="12192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g3162d60ed45_0_172"/>
          <p:cNvSpPr txBox="1"/>
          <p:nvPr>
            <p:ph type="title"/>
          </p:nvPr>
        </p:nvSpPr>
        <p:spPr>
          <a:xfrm>
            <a:off x="131000" y="21800"/>
            <a:ext cx="117687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" name="Google Shape;52;g3162d60ed45_0_172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162d60ed45_0_177"/>
          <p:cNvSpPr txBox="1"/>
          <p:nvPr/>
        </p:nvSpPr>
        <p:spPr>
          <a:xfrm flipH="1" rot="10800000">
            <a:off x="4368800" y="33"/>
            <a:ext cx="78231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3162d60ed45_0_177"/>
          <p:cNvSpPr/>
          <p:nvPr/>
        </p:nvSpPr>
        <p:spPr>
          <a:xfrm rot="-5400000">
            <a:off x="1012250" y="3356550"/>
            <a:ext cx="6858000" cy="1449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3162d60ed45_0_177"/>
          <p:cNvSpPr txBox="1"/>
          <p:nvPr>
            <p:ph type="title"/>
          </p:nvPr>
        </p:nvSpPr>
        <p:spPr>
          <a:xfrm>
            <a:off x="301437" y="477067"/>
            <a:ext cx="3744000" cy="1271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57" name="Google Shape;57;g3162d60ed45_0_177"/>
          <p:cNvSpPr txBox="1"/>
          <p:nvPr>
            <p:ph idx="1" type="body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g3162d60ed45_0_177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162d60ed45_0_183"/>
          <p:cNvSpPr txBox="1"/>
          <p:nvPr>
            <p:ph type="title"/>
          </p:nvPr>
        </p:nvSpPr>
        <p:spPr>
          <a:xfrm>
            <a:off x="653667" y="651000"/>
            <a:ext cx="8302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61" name="Google Shape;61;g3162d60ed45_0_183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162d60ed45_0_146"/>
          <p:cNvSpPr txBox="1"/>
          <p:nvPr>
            <p:ph type="title"/>
          </p:nvPr>
        </p:nvSpPr>
        <p:spPr>
          <a:xfrm>
            <a:off x="629200" y="984967"/>
            <a:ext cx="10962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oboto"/>
              <a:buNone/>
              <a:defRPr b="0" i="0" sz="4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oboto"/>
              <a:buNone/>
              <a:defRPr b="0" i="0" sz="4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oboto"/>
              <a:buNone/>
              <a:defRPr b="0" i="0" sz="4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oboto"/>
              <a:buNone/>
              <a:defRPr b="0" i="0" sz="4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oboto"/>
              <a:buNone/>
              <a:defRPr b="0" i="0" sz="4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oboto"/>
              <a:buNone/>
              <a:defRPr b="0" i="0" sz="4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oboto"/>
              <a:buNone/>
              <a:defRPr b="0" i="0" sz="4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oboto"/>
              <a:buNone/>
              <a:defRPr b="0" i="0" sz="4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oboto"/>
              <a:buNone/>
              <a:defRPr b="0" i="0" sz="4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" name="Google Shape;11;g3162d60ed45_0_146"/>
          <p:cNvSpPr txBox="1"/>
          <p:nvPr>
            <p:ph idx="1" type="body"/>
          </p:nvPr>
        </p:nvSpPr>
        <p:spPr>
          <a:xfrm>
            <a:off x="629200" y="2558767"/>
            <a:ext cx="10962900" cy="3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Roboto"/>
              <a:buChar char="●"/>
              <a:defRPr b="0" i="0" sz="2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Roboto"/>
              <a:buChar char="○"/>
              <a:defRPr b="0" i="0" sz="19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Roboto"/>
              <a:buChar char="■"/>
              <a:defRPr b="0" i="0" sz="19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Roboto"/>
              <a:buChar char="●"/>
              <a:defRPr b="0" i="0" sz="19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Roboto"/>
              <a:buChar char="○"/>
              <a:defRPr b="0" i="0" sz="19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Roboto"/>
              <a:buChar char="■"/>
              <a:defRPr b="0" i="0" sz="19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Roboto"/>
              <a:buChar char="●"/>
              <a:defRPr b="0" i="0" sz="19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Roboto"/>
              <a:buChar char="○"/>
              <a:defRPr b="0" i="0" sz="19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Roboto"/>
              <a:buChar char="■"/>
              <a:defRPr b="0" i="0" sz="19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g3162d60ed45_0_146"/>
          <p:cNvSpPr txBox="1"/>
          <p:nvPr>
            <p:ph idx="12" type="sldNum"/>
          </p:nvPr>
        </p:nvSpPr>
        <p:spPr>
          <a:xfrm>
            <a:off x="11364722" y="626083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30.jpg"/><Relationship Id="rId5" Type="http://schemas.openxmlformats.org/officeDocument/2006/relationships/image" Target="../media/image24.jpg"/><Relationship Id="rId6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0.jpg"/><Relationship Id="rId5" Type="http://schemas.openxmlformats.org/officeDocument/2006/relationships/image" Target="../media/image21.jpg"/><Relationship Id="rId6" Type="http://schemas.openxmlformats.org/officeDocument/2006/relationships/image" Target="../media/image12.jpg"/><Relationship Id="rId7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2.jpg"/><Relationship Id="rId5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Relationship Id="rId4" Type="http://schemas.openxmlformats.org/officeDocument/2006/relationships/image" Target="../media/image20.jpg"/><Relationship Id="rId5" Type="http://schemas.openxmlformats.org/officeDocument/2006/relationships/image" Target="../media/image1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5" Type="http://schemas.openxmlformats.org/officeDocument/2006/relationships/image" Target="../media/image1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12120" r="12689" t="0"/>
          <a:stretch/>
        </p:blipFill>
        <p:spPr>
          <a:xfrm>
            <a:off x="0" y="-39202"/>
            <a:ext cx="12192000" cy="689720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0" y="-39202"/>
            <a:ext cx="12192000" cy="6858000"/>
          </a:xfrm>
          <a:prstGeom prst="rect">
            <a:avLst/>
          </a:prstGeom>
          <a:solidFill>
            <a:srgbClr val="FFFFFF">
              <a:alpha val="24313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0" y="34304"/>
            <a:ext cx="12192000" cy="6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	  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1" lang="en-US" sz="3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ift</a:t>
            </a:r>
            <a:r>
              <a:rPr b="1" i="0" lang="en-US" sz="3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 Annual General Meeting</a:t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Allard Homeowners Association</a:t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   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							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      </a:t>
            </a:r>
            <a:r>
              <a:rPr b="1"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October 22, 2025</a:t>
            </a:r>
            <a:endParaRPr b="1" i="0" sz="3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315c251fb55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15c251fb55_2_0"/>
          <p:cNvSpPr txBox="1"/>
          <p:nvPr/>
        </p:nvSpPr>
        <p:spPr>
          <a:xfrm>
            <a:off x="279400" y="177800"/>
            <a:ext cx="11734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Discussion of the Financial Report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315c251fb55_2_0"/>
          <p:cNvSpPr txBox="1"/>
          <p:nvPr/>
        </p:nvSpPr>
        <p:spPr>
          <a:xfrm>
            <a:off x="3991650" y="2018125"/>
            <a:ext cx="4208700" cy="21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0" i="0" lang="en-US" sz="15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Q &amp; A</a:t>
            </a:r>
            <a:endParaRPr b="0" i="0" sz="15000" u="none" cap="none" strike="noStrik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1" name="Google Shape;161;g315c251fb55_2_0"/>
          <p:cNvSpPr txBox="1"/>
          <p:nvPr/>
        </p:nvSpPr>
        <p:spPr>
          <a:xfrm>
            <a:off x="13198075" y="2196700"/>
            <a:ext cx="10287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3162d60ed45_0_2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162d60ed45_0_225"/>
          <p:cNvSpPr txBox="1"/>
          <p:nvPr/>
        </p:nvSpPr>
        <p:spPr>
          <a:xfrm>
            <a:off x="1340400" y="2518825"/>
            <a:ext cx="9511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Motion to Approve Financial Report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162d60ed45_0_225"/>
          <p:cNvSpPr txBox="1"/>
          <p:nvPr/>
        </p:nvSpPr>
        <p:spPr>
          <a:xfrm>
            <a:off x="13198075" y="2196700"/>
            <a:ext cx="10287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6"/>
          <p:cNvSpPr txBox="1"/>
          <p:nvPr/>
        </p:nvSpPr>
        <p:spPr>
          <a:xfrm>
            <a:off x="279400" y="177800"/>
            <a:ext cx="5288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</a:t>
            </a: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Year to Date Statement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6" title="Screenshot 2025-10-22 095315.png"/>
          <p:cNvPicPr preferRelativeResize="0"/>
          <p:nvPr/>
        </p:nvPicPr>
        <p:blipFill rotWithShape="1">
          <a:blip r:embed="rId4">
            <a:alphaModFix/>
          </a:blip>
          <a:srcRect b="0" l="4520" r="4520" t="0"/>
          <a:stretch/>
        </p:blipFill>
        <p:spPr>
          <a:xfrm>
            <a:off x="7299200" y="1259825"/>
            <a:ext cx="4715001" cy="4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4425" y="1259825"/>
            <a:ext cx="3523425" cy="47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31535b832f1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1535b832f1_0_9"/>
          <p:cNvSpPr txBox="1"/>
          <p:nvPr/>
        </p:nvSpPr>
        <p:spPr>
          <a:xfrm>
            <a:off x="279400" y="177800"/>
            <a:ext cx="11734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2025 Budget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g31535b832f1_0_9" title="Screenshot 2025-10-22 133116.png"/>
          <p:cNvPicPr preferRelativeResize="0"/>
          <p:nvPr/>
        </p:nvPicPr>
        <p:blipFill rotWithShape="1">
          <a:blip r:embed="rId4">
            <a:alphaModFix/>
          </a:blip>
          <a:srcRect b="0" l="6890" r="1718" t="0"/>
          <a:stretch/>
        </p:blipFill>
        <p:spPr>
          <a:xfrm>
            <a:off x="3554675" y="265450"/>
            <a:ext cx="5764098" cy="632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7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7"/>
          <p:cNvSpPr txBox="1"/>
          <p:nvPr/>
        </p:nvSpPr>
        <p:spPr>
          <a:xfrm>
            <a:off x="580438" y="857144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3545400" y="1620900"/>
            <a:ext cx="45258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0" i="0" lang="en-US" sz="15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Q &amp; 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315dc32ea0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315dc32ea0f_0_0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315dc32ea0f_0_0"/>
          <p:cNvSpPr txBox="1"/>
          <p:nvPr/>
        </p:nvSpPr>
        <p:spPr>
          <a:xfrm>
            <a:off x="580438" y="857144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315dc32ea0f_0_0"/>
          <p:cNvSpPr txBox="1"/>
          <p:nvPr/>
        </p:nvSpPr>
        <p:spPr>
          <a:xfrm>
            <a:off x="1251875" y="2146150"/>
            <a:ext cx="95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Summer Landscaping </a:t>
            </a:r>
            <a:endParaRPr b="0" i="0" sz="60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317e58b599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17e58b599f_0_0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17e58b599f_0_0"/>
          <p:cNvSpPr txBox="1"/>
          <p:nvPr/>
        </p:nvSpPr>
        <p:spPr>
          <a:xfrm>
            <a:off x="580438" y="857144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317e58b599f_0_0"/>
          <p:cNvSpPr txBox="1"/>
          <p:nvPr/>
        </p:nvSpPr>
        <p:spPr>
          <a:xfrm>
            <a:off x="340350" y="1159300"/>
            <a:ext cx="115407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-	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Flower beds: (Not just an ordinary job of slapping flowers)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1st row of amur maples (pruned to bonzi time to time), second row of limelight hydrangeas (flowers), third layer of Carl rosenfield double red peonies (flowers), the fourth is a layer of sea daylily (flowers), the last fifth layer of annual flowers curated and positioned very thoughtfully. 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-	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Creating large garden style beds with top soil, douglas fir mulch, and edging (June 2024)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-	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the traffic control lawn sings across the community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-	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Removal of marketing lawn signs every single day to make community look clean and tidy.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-	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Hauling a huge load of mulch and filling up the tree-lined median island at the entrance on J</a:t>
            </a:r>
            <a:r>
              <a:rPr lang="en-US" sz="1800">
                <a:solidFill>
                  <a:schemeClr val="lt1"/>
                </a:solidFill>
              </a:rPr>
              <a:t>a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mes Mowatt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4" name="Google Shape;214;g317e58b599f_0_0"/>
          <p:cNvSpPr txBox="1"/>
          <p:nvPr/>
        </p:nvSpPr>
        <p:spPr>
          <a:xfrm>
            <a:off x="477900" y="177800"/>
            <a:ext cx="11236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FF9900"/>
                </a:solidFill>
              </a:rPr>
              <a:t>Landscaping Update 2024</a:t>
            </a:r>
            <a:endParaRPr sz="6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315dc32ea0f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15dc32ea0f_0_9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315dc32ea0f_0_9"/>
          <p:cNvSpPr txBox="1"/>
          <p:nvPr/>
        </p:nvSpPr>
        <p:spPr>
          <a:xfrm>
            <a:off x="-326712" y="80419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315dc32ea0f_0_9"/>
          <p:cNvSpPr txBox="1"/>
          <p:nvPr/>
        </p:nvSpPr>
        <p:spPr>
          <a:xfrm>
            <a:off x="477900" y="177800"/>
            <a:ext cx="11236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What did we change in 2024?</a:t>
            </a:r>
            <a:endParaRPr b="0" i="0" sz="6000" u="none" cap="none" strike="noStrik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24" name="Google Shape;224;g315dc32ea0f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16700"/>
            <a:ext cx="12191999" cy="606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315dc32ea0f_0_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315dc32ea0f_0_75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315dc32ea0f_0_75"/>
          <p:cNvSpPr txBox="1"/>
          <p:nvPr/>
        </p:nvSpPr>
        <p:spPr>
          <a:xfrm>
            <a:off x="580438" y="857144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315dc32ea0f_0_75"/>
          <p:cNvSpPr txBox="1"/>
          <p:nvPr/>
        </p:nvSpPr>
        <p:spPr>
          <a:xfrm>
            <a:off x="528700" y="285350"/>
            <a:ext cx="11236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Summer 202</a:t>
            </a:r>
            <a:r>
              <a:rPr lang="en-US" sz="3600">
                <a:solidFill>
                  <a:srgbClr val="FF9900"/>
                </a:solidFill>
              </a:rPr>
              <a:t>5</a:t>
            </a:r>
            <a:r>
              <a:rPr b="0" i="0" lang="en-US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6000" u="none" cap="none" strike="noStrik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34" name="Google Shape;234;g315dc32ea0f_0_75" title="20250819_14203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175" y="1358875"/>
            <a:ext cx="3354417" cy="447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15dc32ea0f_0_75" title="20250819_14060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0475" y="1358867"/>
            <a:ext cx="3354424" cy="447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15dc32ea0f_0_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8700" y="1358875"/>
            <a:ext cx="3354424" cy="447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3162d60ed45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162d60ed45_0_28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162d60ed45_0_28"/>
          <p:cNvSpPr txBox="1"/>
          <p:nvPr/>
        </p:nvSpPr>
        <p:spPr>
          <a:xfrm>
            <a:off x="580438" y="857144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3162d60ed45_0_28"/>
          <p:cNvSpPr txBox="1"/>
          <p:nvPr/>
        </p:nvSpPr>
        <p:spPr>
          <a:xfrm>
            <a:off x="528700" y="285350"/>
            <a:ext cx="11236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Walking Trails through the Parks and Ponds</a:t>
            </a:r>
            <a:endParaRPr b="0" i="0" sz="6000" u="none" cap="none" strike="noStrik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46" name="Google Shape;246;g3162d60ed45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00" y="1193150"/>
            <a:ext cx="3621473" cy="482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162d60ed45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7450" y="1173087"/>
            <a:ext cx="3651605" cy="486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162d60ed45_0_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96625" y="1193150"/>
            <a:ext cx="3621473" cy="482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279400" y="177800"/>
            <a:ext cx="221002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21600" y="1123400"/>
            <a:ext cx="11270100" cy="50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Opening - Call to Order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Introduction of Current Board Members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Appointment of Recording Secretary and Presiding Member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Registration of Attendance 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Confirmation of quorum (</a:t>
            </a:r>
            <a:r>
              <a:rPr b="0" i="1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or more persons entitled to collectively cast 10 or more votes</a:t>
            </a: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Annual Report (review and discuss the audited financial report) 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AutoNum type="arabicPeriod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Q&amp;A related to Financial Report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Landscaping updates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Q&amp;A related to Landscaping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rabicPeriod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Appoint the auditors or accountants of the Association for the ensuing year 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11.  Election of the Board of Directors: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800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lphaLcParenBoth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President: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800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lphaLcParenBoth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Vice-President: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800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lphaLcParenBoth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Secretary: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800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lphaLcParenBoth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Treasurer: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800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AutoNum type="alphaLcParenBoth"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Director x3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1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Note the Board must contain a minimum of 3, and a maximum of 7 members.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13. Further business, if any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14. Conclusion / Adjournment.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3162d60ed45_0_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3162d60ed45_0_50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162d60ed45_0_50"/>
          <p:cNvSpPr txBox="1"/>
          <p:nvPr/>
        </p:nvSpPr>
        <p:spPr>
          <a:xfrm>
            <a:off x="580438" y="857144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3162d60ed45_0_50"/>
          <p:cNvSpPr txBox="1"/>
          <p:nvPr/>
        </p:nvSpPr>
        <p:spPr>
          <a:xfrm>
            <a:off x="528700" y="285350"/>
            <a:ext cx="11236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Parks</a:t>
            </a:r>
            <a:endParaRPr b="0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g3162d60ed45_0_50"/>
          <p:cNvPicPr preferRelativeResize="0"/>
          <p:nvPr/>
        </p:nvPicPr>
        <p:blipFill rotWithShape="1">
          <a:blip r:embed="rId4">
            <a:alphaModFix/>
          </a:blip>
          <a:srcRect b="0" l="0" r="0" t="11668"/>
          <a:stretch/>
        </p:blipFill>
        <p:spPr>
          <a:xfrm>
            <a:off x="0" y="1193050"/>
            <a:ext cx="3245301" cy="564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3162d60ed45_0_50"/>
          <p:cNvPicPr preferRelativeResize="0"/>
          <p:nvPr/>
        </p:nvPicPr>
        <p:blipFill rotWithShape="1">
          <a:blip r:embed="rId5">
            <a:alphaModFix/>
          </a:blip>
          <a:srcRect b="5922" l="0" r="0" t="11798"/>
          <a:stretch/>
        </p:blipFill>
        <p:spPr>
          <a:xfrm>
            <a:off x="3409475" y="1100875"/>
            <a:ext cx="2818774" cy="564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3162d60ed45_0_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63325" y="1193038"/>
            <a:ext cx="2818774" cy="56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162d60ed45_0_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52925" y="1100875"/>
            <a:ext cx="2539076" cy="582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3162d60ed45_0_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162d60ed45_0_70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3162d60ed45_0_70"/>
          <p:cNvSpPr txBox="1"/>
          <p:nvPr/>
        </p:nvSpPr>
        <p:spPr>
          <a:xfrm>
            <a:off x="580438" y="857144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3162d60ed45_0_70"/>
          <p:cNvSpPr txBox="1"/>
          <p:nvPr/>
        </p:nvSpPr>
        <p:spPr>
          <a:xfrm>
            <a:off x="528700" y="285350"/>
            <a:ext cx="11236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Entrances</a:t>
            </a:r>
            <a:endParaRPr b="0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g3162d60ed45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7200" y="1286425"/>
            <a:ext cx="6269148" cy="470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3162d60ed45_0_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1275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162d60ed45_0_84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3162d60ed45_0_84"/>
          <p:cNvSpPr txBox="1"/>
          <p:nvPr/>
        </p:nvSpPr>
        <p:spPr>
          <a:xfrm>
            <a:off x="457188" y="914169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3162d60ed45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01" y="1303151"/>
            <a:ext cx="5847598" cy="438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3162d60ed45_0_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4221" y="1303150"/>
            <a:ext cx="5475855" cy="438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3162d60ed45_0_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3162d60ed45_0_123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3162d60ed45_0_123"/>
          <p:cNvSpPr txBox="1"/>
          <p:nvPr/>
        </p:nvSpPr>
        <p:spPr>
          <a:xfrm>
            <a:off x="580438" y="857144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g3162d60ed45_0_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3162d60ed45_0_107"/>
          <p:cNvPicPr preferRelativeResize="0"/>
          <p:nvPr/>
        </p:nvPicPr>
        <p:blipFill rotWithShape="1">
          <a:blip r:embed="rId3">
            <a:alphaModFix/>
          </a:blip>
          <a:srcRect b="12494" l="0" r="0" t="12502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3162d60ed45_0_107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162d60ed45_0_116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g3162d60ed45_0_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0"/>
            <a:ext cx="6216724" cy="67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3162d60ed45_0_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6125" y="0"/>
            <a:ext cx="5518075" cy="3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3162d60ed45_0_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1525" y="3344375"/>
            <a:ext cx="5518075" cy="336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162d60ed45_0_135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g3162d60ed45_0_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77800"/>
            <a:ext cx="5226276" cy="31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162d60ed45_0_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7925" y="177800"/>
            <a:ext cx="5226276" cy="32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162d60ed45_0_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93825" y="3619150"/>
            <a:ext cx="5226276" cy="323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3162d60ed45_0_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3162d60ed45_0_240"/>
          <p:cNvSpPr txBox="1"/>
          <p:nvPr/>
        </p:nvSpPr>
        <p:spPr>
          <a:xfrm>
            <a:off x="279400" y="177800"/>
            <a:ext cx="1173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3162d60ed45_0_240"/>
          <p:cNvSpPr txBox="1"/>
          <p:nvPr/>
        </p:nvSpPr>
        <p:spPr>
          <a:xfrm>
            <a:off x="580438" y="857144"/>
            <a:ext cx="1173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3162d60ed45_0_240"/>
          <p:cNvSpPr txBox="1"/>
          <p:nvPr/>
        </p:nvSpPr>
        <p:spPr>
          <a:xfrm>
            <a:off x="3545400" y="1620900"/>
            <a:ext cx="45258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0" i="0" lang="en-US" sz="15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Q &amp; 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0"/>
          <p:cNvSpPr txBox="1"/>
          <p:nvPr/>
        </p:nvSpPr>
        <p:spPr>
          <a:xfrm>
            <a:off x="279400" y="177800"/>
            <a:ext cx="11734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Plans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/>
          <p:nvPr/>
        </p:nvSpPr>
        <p:spPr>
          <a:xfrm>
            <a:off x="70800" y="1127400"/>
            <a:ext cx="120504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Implementation of transaction fees for Credit Card Payments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 a pool of savings (GIC) to support big maintenance items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Holiday lights during winter times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Proposed budget every year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 the volunteer teams, i.e., Neighborhood Watch groups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Flowerbeds every year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Making the rational and optimum use of the HOA Fees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Enhances entrances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Creating stronger communication channels between the HOA and the residents 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1"/>
          <p:cNvSpPr txBox="1"/>
          <p:nvPr/>
        </p:nvSpPr>
        <p:spPr>
          <a:xfrm>
            <a:off x="279400" y="177800"/>
            <a:ext cx="117348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Motion to Appoint the Auditors or Accountants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1"/>
          <p:cNvSpPr txBox="1"/>
          <p:nvPr/>
        </p:nvSpPr>
        <p:spPr>
          <a:xfrm>
            <a:off x="580438" y="857144"/>
            <a:ext cx="117348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Rutwind Brar LLP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/>
          <p:nvPr/>
        </p:nvSpPr>
        <p:spPr>
          <a:xfrm>
            <a:off x="485870" y="1709466"/>
            <a:ext cx="108058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AutoNum type="arabicPeriod"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Board Member Presides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call the meeting to order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3162d60ed45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3162d60ed45_0_233"/>
          <p:cNvSpPr txBox="1"/>
          <p:nvPr/>
        </p:nvSpPr>
        <p:spPr>
          <a:xfrm>
            <a:off x="1520400" y="2488850"/>
            <a:ext cx="9151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Election for the Board members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2"/>
          <p:cNvSpPr txBox="1"/>
          <p:nvPr/>
        </p:nvSpPr>
        <p:spPr>
          <a:xfrm>
            <a:off x="279400" y="177800"/>
            <a:ext cx="117348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Election of Directors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2"/>
          <p:cNvSpPr txBox="1"/>
          <p:nvPr/>
        </p:nvSpPr>
        <p:spPr>
          <a:xfrm>
            <a:off x="279400" y="1258187"/>
            <a:ext cx="117348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Fixing the number of positions on the Board of Directors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Election of Directors – </a:t>
            </a:r>
            <a:r>
              <a:rPr b="1" i="1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only members in good standing may be nominated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6" name="Google Shape;356;p22"/>
          <p:cNvGrpSpPr/>
          <p:nvPr/>
        </p:nvGrpSpPr>
        <p:grpSpPr>
          <a:xfrm>
            <a:off x="3442845" y="2263901"/>
            <a:ext cx="4212597" cy="3743739"/>
            <a:chOff x="752114" y="1396"/>
            <a:chExt cx="3538808" cy="3469638"/>
          </a:xfrm>
        </p:grpSpPr>
        <p:sp>
          <p:nvSpPr>
            <p:cNvPr id="357" name="Google Shape;357;p22"/>
            <p:cNvSpPr/>
            <p:nvPr/>
          </p:nvSpPr>
          <p:spPr>
            <a:xfrm>
              <a:off x="1078547" y="363303"/>
              <a:ext cx="2885943" cy="2885943"/>
            </a:xfrm>
            <a:prstGeom prst="blockArc">
              <a:avLst>
                <a:gd fmla="val 13114286" name="adj1"/>
                <a:gd fmla="val 16200000" name="adj2"/>
                <a:gd fmla="val 3892" name="adj3"/>
              </a:avLst>
            </a:prstGeom>
            <a:gradFill>
              <a:gsLst>
                <a:gs pos="0">
                  <a:srgbClr val="C2D7B8"/>
                </a:gs>
                <a:gs pos="50000">
                  <a:srgbClr val="B9D3AD"/>
                </a:gs>
                <a:gs pos="100000">
                  <a:srgbClr val="A1BC9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1078547" y="363303"/>
              <a:ext cx="2885943" cy="2885943"/>
            </a:xfrm>
            <a:prstGeom prst="blockArc">
              <a:avLst>
                <a:gd fmla="val 10028571" name="adj1"/>
                <a:gd fmla="val 13114286" name="adj2"/>
                <a:gd fmla="val 3892" name="adj3"/>
              </a:avLst>
            </a:prstGeom>
            <a:gradFill>
              <a:gsLst>
                <a:gs pos="0">
                  <a:srgbClr val="C2D7B8"/>
                </a:gs>
                <a:gs pos="50000">
                  <a:srgbClr val="B9D3AD"/>
                </a:gs>
                <a:gs pos="100000">
                  <a:srgbClr val="A1BC9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1078547" y="363303"/>
              <a:ext cx="2885943" cy="2885943"/>
            </a:xfrm>
            <a:prstGeom prst="blockArc">
              <a:avLst>
                <a:gd fmla="val 6942857" name="adj1"/>
                <a:gd fmla="val 10028571" name="adj2"/>
                <a:gd fmla="val 3892" name="adj3"/>
              </a:avLst>
            </a:prstGeom>
            <a:gradFill>
              <a:gsLst>
                <a:gs pos="0">
                  <a:srgbClr val="C2D7B8"/>
                </a:gs>
                <a:gs pos="50000">
                  <a:srgbClr val="B9D3AD"/>
                </a:gs>
                <a:gs pos="100000">
                  <a:srgbClr val="A1BC9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1078547" y="363303"/>
              <a:ext cx="2885943" cy="2885943"/>
            </a:xfrm>
            <a:prstGeom prst="blockArc">
              <a:avLst>
                <a:gd fmla="val 3857143" name="adj1"/>
                <a:gd fmla="val 6942857" name="adj2"/>
                <a:gd fmla="val 3892" name="adj3"/>
              </a:avLst>
            </a:prstGeom>
            <a:gradFill>
              <a:gsLst>
                <a:gs pos="0">
                  <a:srgbClr val="C2D7B8"/>
                </a:gs>
                <a:gs pos="50000">
                  <a:srgbClr val="B9D3AD"/>
                </a:gs>
                <a:gs pos="100000">
                  <a:srgbClr val="A1BC9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1078547" y="363303"/>
              <a:ext cx="2885943" cy="2885943"/>
            </a:xfrm>
            <a:prstGeom prst="blockArc">
              <a:avLst>
                <a:gd fmla="val 771429" name="adj1"/>
                <a:gd fmla="val 3857143" name="adj2"/>
                <a:gd fmla="val 3892" name="adj3"/>
              </a:avLst>
            </a:prstGeom>
            <a:gradFill>
              <a:gsLst>
                <a:gs pos="0">
                  <a:srgbClr val="C2D7B8"/>
                </a:gs>
                <a:gs pos="50000">
                  <a:srgbClr val="B9D3AD"/>
                </a:gs>
                <a:gs pos="100000">
                  <a:srgbClr val="A1BC9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1078547" y="363303"/>
              <a:ext cx="2885943" cy="2885943"/>
            </a:xfrm>
            <a:prstGeom prst="blockArc">
              <a:avLst>
                <a:gd fmla="val 19285714" name="adj1"/>
                <a:gd fmla="val 771429" name="adj2"/>
                <a:gd fmla="val 3892" name="adj3"/>
              </a:avLst>
            </a:prstGeom>
            <a:gradFill>
              <a:gsLst>
                <a:gs pos="0">
                  <a:srgbClr val="C2D7B8"/>
                </a:gs>
                <a:gs pos="50000">
                  <a:srgbClr val="B9D3AD"/>
                </a:gs>
                <a:gs pos="100000">
                  <a:srgbClr val="A1BC9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1078547" y="363303"/>
              <a:ext cx="2885943" cy="2885943"/>
            </a:xfrm>
            <a:prstGeom prst="blockArc">
              <a:avLst>
                <a:gd fmla="val 16200000" name="adj1"/>
                <a:gd fmla="val 19285714" name="adj2"/>
                <a:gd fmla="val 3892" name="adj3"/>
              </a:avLst>
            </a:prstGeom>
            <a:gradFill>
              <a:gsLst>
                <a:gs pos="0">
                  <a:srgbClr val="C2D7B8"/>
                </a:gs>
                <a:gs pos="50000">
                  <a:srgbClr val="B9D3AD"/>
                </a:gs>
                <a:gs pos="100000">
                  <a:srgbClr val="A1BC9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1964396" y="1249152"/>
              <a:ext cx="1114245" cy="1114245"/>
            </a:xfrm>
            <a:prstGeom prst="ellipse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2"/>
            <p:cNvSpPr txBox="1"/>
            <p:nvPr/>
          </p:nvSpPr>
          <p:spPr>
            <a:xfrm>
              <a:off x="2127573" y="1412329"/>
              <a:ext cx="787891" cy="78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Board of Directors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2131533" y="1396"/>
              <a:ext cx="779971" cy="779971"/>
            </a:xfrm>
            <a:prstGeom prst="ellipse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2"/>
            <p:cNvSpPr txBox="1"/>
            <p:nvPr/>
          </p:nvSpPr>
          <p:spPr>
            <a:xfrm>
              <a:off x="2245757" y="115620"/>
              <a:ext cx="551523" cy="551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President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3237740" y="534118"/>
              <a:ext cx="779971" cy="779971"/>
            </a:xfrm>
            <a:prstGeom prst="ellipse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2"/>
            <p:cNvSpPr txBox="1"/>
            <p:nvPr/>
          </p:nvSpPr>
          <p:spPr>
            <a:xfrm>
              <a:off x="3351964" y="648342"/>
              <a:ext cx="551523" cy="551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Vice-President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3510951" y="1731132"/>
              <a:ext cx="779971" cy="779971"/>
            </a:xfrm>
            <a:prstGeom prst="ellipse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2"/>
            <p:cNvSpPr txBox="1"/>
            <p:nvPr/>
          </p:nvSpPr>
          <p:spPr>
            <a:xfrm>
              <a:off x="3625175" y="1845356"/>
              <a:ext cx="551523" cy="551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2745432" y="2691063"/>
              <a:ext cx="779971" cy="779971"/>
            </a:xfrm>
            <a:prstGeom prst="ellipse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2"/>
            <p:cNvSpPr txBox="1"/>
            <p:nvPr/>
          </p:nvSpPr>
          <p:spPr>
            <a:xfrm>
              <a:off x="2859656" y="2805287"/>
              <a:ext cx="551523" cy="551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Treasurer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1517634" y="2691063"/>
              <a:ext cx="779971" cy="779971"/>
            </a:xfrm>
            <a:prstGeom prst="ellipse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 txBox="1"/>
            <p:nvPr/>
          </p:nvSpPr>
          <p:spPr>
            <a:xfrm>
              <a:off x="1631858" y="2805287"/>
              <a:ext cx="551523" cy="551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Director</a:t>
              </a:r>
              <a:endPara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752114" y="1731132"/>
              <a:ext cx="779971" cy="779971"/>
            </a:xfrm>
            <a:prstGeom prst="ellipse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2"/>
            <p:cNvSpPr txBox="1"/>
            <p:nvPr/>
          </p:nvSpPr>
          <p:spPr>
            <a:xfrm>
              <a:off x="866338" y="1845356"/>
              <a:ext cx="551523" cy="551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Director</a:t>
              </a:r>
              <a:endPara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1025325" y="534118"/>
              <a:ext cx="779971" cy="779971"/>
            </a:xfrm>
            <a:prstGeom prst="ellipse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 txBox="1"/>
            <p:nvPr/>
          </p:nvSpPr>
          <p:spPr>
            <a:xfrm>
              <a:off x="1139549" y="648342"/>
              <a:ext cx="551523" cy="551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Calibri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Director</a:t>
              </a:r>
              <a:endParaRPr b="0" i="0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3162d60ed45_0_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3162d60ed45_0_257"/>
          <p:cNvSpPr txBox="1"/>
          <p:nvPr/>
        </p:nvSpPr>
        <p:spPr>
          <a:xfrm>
            <a:off x="279400" y="177800"/>
            <a:ext cx="11734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Motion for Election of Board 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3162d60ed45_0_257"/>
          <p:cNvSpPr txBox="1"/>
          <p:nvPr/>
        </p:nvSpPr>
        <p:spPr>
          <a:xfrm>
            <a:off x="279388" y="1922594"/>
            <a:ext cx="117348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-"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Maximum 7 members on the board, as per the bylaw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-"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 Nominations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-"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Inviting nominations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-"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Motion to elect the nominated members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3"/>
          <p:cNvSpPr txBox="1"/>
          <p:nvPr/>
        </p:nvSpPr>
        <p:spPr>
          <a:xfrm>
            <a:off x="2240850" y="2773950"/>
            <a:ext cx="7710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Further Business, if any.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g3162d60ed45_0_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3162d60ed45_0_265"/>
          <p:cNvSpPr txBox="1"/>
          <p:nvPr/>
        </p:nvSpPr>
        <p:spPr>
          <a:xfrm>
            <a:off x="3490825" y="2563825"/>
            <a:ext cx="6705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Meeting Adjourned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>
            <a:alpha val="24310"/>
          </a:srgbClr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953398bcee_3_0"/>
          <p:cNvSpPr txBox="1"/>
          <p:nvPr>
            <p:ph type="title"/>
          </p:nvPr>
        </p:nvSpPr>
        <p:spPr>
          <a:xfrm>
            <a:off x="733325" y="1134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Notes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g389a75d6999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389a75d6999_0_6"/>
          <p:cNvSpPr/>
          <p:nvPr/>
        </p:nvSpPr>
        <p:spPr>
          <a:xfrm>
            <a:off x="984150" y="1709475"/>
            <a:ext cx="10110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Wednesday October 22, 2025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Time : 7:00 pm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Address: Dr. Lila Fahlman School (Gymnasium)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680 Allard Boulevard, Edmonton, AB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***Please note that only members with no outstanding HOA Fees are eligible to vote.***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389a75d6999_0_6"/>
          <p:cNvSpPr txBox="1"/>
          <p:nvPr/>
        </p:nvSpPr>
        <p:spPr>
          <a:xfrm>
            <a:off x="485875" y="-124325"/>
            <a:ext cx="11075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b="1" i="0" lang="en-US" sz="7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Annual General Meeting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389a75d6999_0_6"/>
          <p:cNvSpPr txBox="1"/>
          <p:nvPr/>
        </p:nvSpPr>
        <p:spPr>
          <a:xfrm>
            <a:off x="-207200" y="6257150"/>
            <a:ext cx="635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Contact: info@allardhoa.com</a:t>
            </a:r>
            <a:endParaRPr b="0" i="0" sz="800" u="none" cap="none" strike="noStrike">
              <a:solidFill>
                <a:srgbClr val="FF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279400" y="177800"/>
            <a:ext cx="798475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 of Current Members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351844" y="1310876"/>
            <a:ext cx="86571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President: </a:t>
            </a: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Vacant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Vice President: 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Vipin Yadav</a:t>
            </a:r>
            <a:r>
              <a:rPr lang="en-US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Treasurer: </a:t>
            </a: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Gunjan Vyas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Secretary: </a:t>
            </a: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Vacant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Director: 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Shaikh Hussain</a:t>
            </a:r>
            <a:endParaRPr b="0" i="0" sz="28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Director: 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Janak Patel</a:t>
            </a:r>
            <a:endParaRPr b="0" i="0" sz="28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Director: 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Vacant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 txBox="1"/>
          <p:nvPr/>
        </p:nvSpPr>
        <p:spPr>
          <a:xfrm>
            <a:off x="279399" y="177800"/>
            <a:ext cx="1159004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Appointment of Recording Secretary and Scrutineer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519500" y="2016199"/>
            <a:ext cx="10901100" cy="20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lang="en-US" sz="2800">
                <a:solidFill>
                  <a:schemeClr val="lt1"/>
                </a:solidFill>
              </a:rPr>
              <a:t>Janak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Patel to act as Scrutineer for the Meeting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lang="en-US" sz="2800">
                <a:solidFill>
                  <a:schemeClr val="lt1"/>
                </a:solidFill>
              </a:rPr>
              <a:t>Michelle Antonyshyn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to act as Recording Secretary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/>
          <p:nvPr/>
        </p:nvSpPr>
        <p:spPr>
          <a:xfrm>
            <a:off x="279399" y="177800"/>
            <a:ext cx="1158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Scrutineer’s Report on Attendance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279400" y="1708650"/>
            <a:ext cx="11350200" cy="3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Record attendance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Confirmation of quorum (</a:t>
            </a:r>
            <a:r>
              <a:rPr b="0" i="1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or more persons entitled to collectively cast 10 or more votes</a:t>
            </a: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25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2"/>
          <p:cNvSpPr txBox="1"/>
          <p:nvPr/>
        </p:nvSpPr>
        <p:spPr>
          <a:xfrm>
            <a:off x="279399" y="177800"/>
            <a:ext cx="1158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Financial Statements (Review and discuss audited report)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"/>
          <p:cNvSpPr txBox="1"/>
          <p:nvPr/>
        </p:nvSpPr>
        <p:spPr>
          <a:xfrm>
            <a:off x="168676" y="1974814"/>
            <a:ext cx="11590045" cy="424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6075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Rutwind Brar LLP. – Cory Laforest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3"/>
          <p:cNvSpPr txBox="1"/>
          <p:nvPr/>
        </p:nvSpPr>
        <p:spPr>
          <a:xfrm>
            <a:off x="279400" y="177800"/>
            <a:ext cx="11734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</a:t>
            </a: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Financial Statements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3" title="Screenshot 2025-10-22 095150.png"/>
          <p:cNvPicPr preferRelativeResize="0"/>
          <p:nvPr/>
        </p:nvPicPr>
        <p:blipFill rotWithShape="1">
          <a:blip r:embed="rId4">
            <a:alphaModFix/>
          </a:blip>
          <a:srcRect b="0" l="884" r="884" t="0"/>
          <a:stretch/>
        </p:blipFill>
        <p:spPr>
          <a:xfrm>
            <a:off x="121725" y="1274725"/>
            <a:ext cx="6080274" cy="34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3" title="Financial Statement.png"/>
          <p:cNvPicPr preferRelativeResize="0"/>
          <p:nvPr/>
        </p:nvPicPr>
        <p:blipFill rotWithShape="1">
          <a:blip r:embed="rId5">
            <a:alphaModFix/>
          </a:blip>
          <a:srcRect b="0" l="4627" r="4627" t="0"/>
          <a:stretch/>
        </p:blipFill>
        <p:spPr>
          <a:xfrm>
            <a:off x="6385050" y="1274725"/>
            <a:ext cx="5709325" cy="460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4"/>
          <p:cNvSpPr txBox="1"/>
          <p:nvPr/>
        </p:nvSpPr>
        <p:spPr>
          <a:xfrm>
            <a:off x="279400" y="177800"/>
            <a:ext cx="11734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</a:t>
            </a: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Financial Statements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14" title="Screenshot 2025-10-22 095315.png"/>
          <p:cNvPicPr preferRelativeResize="0"/>
          <p:nvPr/>
        </p:nvPicPr>
        <p:blipFill rotWithShape="1">
          <a:blip r:embed="rId4">
            <a:alphaModFix/>
          </a:blip>
          <a:srcRect b="0" l="2954" r="2954" t="0"/>
          <a:stretch/>
        </p:blipFill>
        <p:spPr>
          <a:xfrm>
            <a:off x="995696" y="1315588"/>
            <a:ext cx="4714997" cy="46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4" title="Screenshot 2025-10-22 095345.png"/>
          <p:cNvPicPr preferRelativeResize="0"/>
          <p:nvPr/>
        </p:nvPicPr>
        <p:blipFill rotWithShape="1">
          <a:blip r:embed="rId5">
            <a:alphaModFix/>
          </a:blip>
          <a:srcRect b="1484" l="0" r="0" t="1475"/>
          <a:stretch/>
        </p:blipFill>
        <p:spPr>
          <a:xfrm>
            <a:off x="6227375" y="1315600"/>
            <a:ext cx="5719043" cy="462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2021-05-23T17:56:22Z</dcterms:created>
  <dc:creator>Priscilla Eisner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0x010100D9C2D5F213121F4C84E372E069643E67</vt:lpwstr>
  </property>
</Properties>
</file>